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61" r:id="rId3"/>
    <p:sldId id="296" r:id="rId4"/>
    <p:sldId id="300" r:id="rId5"/>
    <p:sldId id="298" r:id="rId6"/>
    <p:sldId id="299" r:id="rId7"/>
    <p:sldId id="301" r:id="rId8"/>
    <p:sldId id="302" r:id="rId9"/>
    <p:sldId id="303" r:id="rId10"/>
    <p:sldId id="297" r:id="rId11"/>
    <p:sldId id="304" r:id="rId12"/>
    <p:sldId id="306" r:id="rId13"/>
    <p:sldId id="307" r:id="rId14"/>
    <p:sldId id="308" r:id="rId15"/>
    <p:sldId id="311" r:id="rId16"/>
    <p:sldId id="312" r:id="rId17"/>
    <p:sldId id="309" r:id="rId18"/>
    <p:sldId id="310" r:id="rId19"/>
    <p:sldId id="313" r:id="rId20"/>
    <p:sldId id="315" r:id="rId21"/>
    <p:sldId id="259" r:id="rId22"/>
    <p:sldId id="279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mbria" panose="02040503050406030204" pitchFamily="18" charset="0"/>
      <p:regular r:id="rId29"/>
      <p:bold r:id="rId30"/>
      <p:italic r:id="rId31"/>
      <p:boldItalic r:id="rId32"/>
    </p:embeddedFont>
    <p:embeddedFont>
      <p:font typeface="Karla" pitchFamily="2" charset="0"/>
      <p:regular r:id="rId33"/>
      <p:bold r:id="rId34"/>
      <p:italic r:id="rId35"/>
      <p:boldItalic r:id="rId36"/>
    </p:embeddedFont>
    <p:embeddedFont>
      <p:font typeface="Montserrat" panose="000005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9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9E64C5-CAC3-449B-9C55-63B1C5DB3864}">
  <a:tblStyle styleId="{379E64C5-CAC3-449B-9C55-63B1C5DB38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0BE6D0F-98BF-46DE-98F8-8AE383CACB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1" d="100"/>
          <a:sy n="131" d="100"/>
        </p:scale>
        <p:origin x="9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png>
</file>

<file path=ppt/media/image5.jpe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1" name="Google Shape;11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5" name="Google Shape;15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7" name="Google Shape;37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Google Shape;58;p10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8" name="Google Shape;68;p12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▸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6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g"/><Relationship Id="rId4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.github.io/mediapipe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e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CD4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ctrTitle"/>
          </p:nvPr>
        </p:nvSpPr>
        <p:spPr>
          <a:xfrm>
            <a:off x="224814" y="2772676"/>
            <a:ext cx="4615542" cy="1347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REPLACEMENT</a:t>
            </a:r>
          </a:p>
        </p:txBody>
      </p:sp>
      <p:grpSp>
        <p:nvGrpSpPr>
          <p:cNvPr id="77" name="Google Shape;77;p14"/>
          <p:cNvGrpSpPr/>
          <p:nvPr/>
        </p:nvGrpSpPr>
        <p:grpSpPr>
          <a:xfrm>
            <a:off x="648300" y="1077950"/>
            <a:ext cx="502625" cy="446586"/>
            <a:chOff x="5292575" y="3681900"/>
            <a:chExt cx="420150" cy="373275"/>
          </a:xfrm>
        </p:grpSpPr>
        <p:sp>
          <p:nvSpPr>
            <p:cNvPr id="78" name="Google Shape;78;p14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46EE873-F0A3-4FCA-953A-40B010E169EB}"/>
              </a:ext>
            </a:extLst>
          </p:cNvPr>
          <p:cNvSpPr txBox="1"/>
          <p:nvPr/>
        </p:nvSpPr>
        <p:spPr>
          <a:xfrm>
            <a:off x="4958730" y="1745631"/>
            <a:ext cx="3185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GV: Mai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Dũng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5DFBD0-ADF0-4C2D-BDAC-7E43A5CA4557}"/>
              </a:ext>
            </a:extLst>
          </p:cNvPr>
          <p:cNvSpPr txBox="1"/>
          <p:nvPr/>
        </p:nvSpPr>
        <p:spPr>
          <a:xfrm>
            <a:off x="4361543" y="584451"/>
            <a:ext cx="4615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CS406.M11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5AC3A0-B11B-4AA4-872A-DF3370DE5247}"/>
              </a:ext>
            </a:extLst>
          </p:cNvPr>
          <p:cNvSpPr txBox="1"/>
          <p:nvPr/>
        </p:nvSpPr>
        <p:spPr>
          <a:xfrm>
            <a:off x="4958730" y="2445602"/>
            <a:ext cx="3814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SV: Phạm Thành Luân - 19520154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BB6879-0B33-49F8-8F75-27D0584777AD}"/>
              </a:ext>
            </a:extLst>
          </p:cNvPr>
          <p:cNvSpPr txBox="1"/>
          <p:nvPr/>
        </p:nvSpPr>
        <p:spPr>
          <a:xfrm>
            <a:off x="5444197" y="2845712"/>
            <a:ext cx="33867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Huỳnh Văn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Hùng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- 19521564</a:t>
            </a:r>
          </a:p>
        </p:txBody>
      </p:sp>
      <p:grpSp>
        <p:nvGrpSpPr>
          <p:cNvPr id="15" name="Google Shape;77;p14">
            <a:extLst>
              <a:ext uri="{FF2B5EF4-FFF2-40B4-BE49-F238E27FC236}">
                <a16:creationId xmlns:a16="http://schemas.microsoft.com/office/drawing/2014/main" id="{B2B295DE-0ED3-46CE-A1BD-CAE591758940}"/>
              </a:ext>
            </a:extLst>
          </p:cNvPr>
          <p:cNvGrpSpPr/>
          <p:nvPr/>
        </p:nvGrpSpPr>
        <p:grpSpPr>
          <a:xfrm>
            <a:off x="7641991" y="3828934"/>
            <a:ext cx="502625" cy="446586"/>
            <a:chOff x="5292575" y="3681900"/>
            <a:chExt cx="420150" cy="373275"/>
          </a:xfrm>
        </p:grpSpPr>
        <p:sp>
          <p:nvSpPr>
            <p:cNvPr id="16" name="Google Shape;78;p14">
              <a:extLst>
                <a:ext uri="{FF2B5EF4-FFF2-40B4-BE49-F238E27FC236}">
                  <a16:creationId xmlns:a16="http://schemas.microsoft.com/office/drawing/2014/main" id="{C61A3C1A-EE3F-467A-A52A-D670AC6C6384}"/>
                </a:ext>
              </a:extLst>
            </p:cNvPr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" name="Google Shape;79;p14">
              <a:extLst>
                <a:ext uri="{FF2B5EF4-FFF2-40B4-BE49-F238E27FC236}">
                  <a16:creationId xmlns:a16="http://schemas.microsoft.com/office/drawing/2014/main" id="{E3006EE1-B6A5-4C2B-B515-BF51130176A0}"/>
                </a:ext>
              </a:extLst>
            </p:cNvPr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8" name="Google Shape;80;p14">
              <a:extLst>
                <a:ext uri="{FF2B5EF4-FFF2-40B4-BE49-F238E27FC236}">
                  <a16:creationId xmlns:a16="http://schemas.microsoft.com/office/drawing/2014/main" id="{1DEBEE4E-8FE4-45AF-9C51-989081F5925E}"/>
                </a:ext>
              </a:extLst>
            </p:cNvPr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" name="Google Shape;81;p14">
              <a:extLst>
                <a:ext uri="{FF2B5EF4-FFF2-40B4-BE49-F238E27FC236}">
                  <a16:creationId xmlns:a16="http://schemas.microsoft.com/office/drawing/2014/main" id="{E4DEFD63-E44B-487F-8121-38F0BF3D8537}"/>
                </a:ext>
              </a:extLst>
            </p:cNvPr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" name="Google Shape;82;p14">
              <a:extLst>
                <a:ext uri="{FF2B5EF4-FFF2-40B4-BE49-F238E27FC236}">
                  <a16:creationId xmlns:a16="http://schemas.microsoft.com/office/drawing/2014/main" id="{9D76BF0C-703E-4240-B093-4A24C745BC30}"/>
                </a:ext>
              </a:extLst>
            </p:cNvPr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1" name="Google Shape;83;p14">
              <a:extLst>
                <a:ext uri="{FF2B5EF4-FFF2-40B4-BE49-F238E27FC236}">
                  <a16:creationId xmlns:a16="http://schemas.microsoft.com/office/drawing/2014/main" id="{698B298A-5473-417C-8276-A1E53B9D1FE1}"/>
                </a:ext>
              </a:extLst>
            </p:cNvPr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" name="Google Shape;84;p14">
              <a:extLst>
                <a:ext uri="{FF2B5EF4-FFF2-40B4-BE49-F238E27FC236}">
                  <a16:creationId xmlns:a16="http://schemas.microsoft.com/office/drawing/2014/main" id="{CF0F4141-C96A-4C7F-98B9-C6B5C5C93071}"/>
                </a:ext>
              </a:extLst>
            </p:cNvPr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70" y="548658"/>
            <a:ext cx="4793414" cy="409500"/>
          </a:xfrm>
        </p:spPr>
        <p:txBody>
          <a:bodyPr/>
          <a:lstStyle/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8A29F2-9577-4B1C-8D2C-8BE53E4010C5}"/>
              </a:ext>
            </a:extLst>
          </p:cNvPr>
          <p:cNvSpPr txBox="1">
            <a:spLocks/>
          </p:cNvSpPr>
          <p:nvPr/>
        </p:nvSpPr>
        <p:spPr>
          <a:xfrm>
            <a:off x="851956" y="1798536"/>
            <a:ext cx="520775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BA3AE9A-1758-4337-8AB2-BF55F966648E}"/>
              </a:ext>
            </a:extLst>
          </p:cNvPr>
          <p:cNvSpPr txBox="1">
            <a:spLocks/>
          </p:cNvSpPr>
          <p:nvPr/>
        </p:nvSpPr>
        <p:spPr>
          <a:xfrm>
            <a:off x="851956" y="1176419"/>
            <a:ext cx="695673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inference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009EADD-CD20-40B2-9DA1-A80110887A27}"/>
              </a:ext>
            </a:extLst>
          </p:cNvPr>
          <p:cNvSpPr txBox="1">
            <a:spLocks/>
          </p:cNvSpPr>
          <p:nvPr/>
        </p:nvSpPr>
        <p:spPr>
          <a:xfrm>
            <a:off x="851956" y="3620243"/>
            <a:ext cx="461993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gây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utoShape 2" descr="MediaPipe: Live ML Solutions và ứng dụng vẽ bằng Hands Gestures">
            <a:extLst>
              <a:ext uri="{FF2B5EF4-FFF2-40B4-BE49-F238E27FC236}">
                <a16:creationId xmlns:a16="http://schemas.microsoft.com/office/drawing/2014/main" id="{F10A7ECB-3252-4537-A50E-7F43A92E9C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22057" y="11348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4457" y="1287236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164A4F9-3C46-456C-81B6-C1E0DBAC9ACB}"/>
              </a:ext>
            </a:extLst>
          </p:cNvPr>
          <p:cNvSpPr txBox="1">
            <a:spLocks/>
          </p:cNvSpPr>
          <p:nvPr/>
        </p:nvSpPr>
        <p:spPr>
          <a:xfrm>
            <a:off x="478970" y="2986365"/>
            <a:ext cx="479341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Khuyết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A612359-64B8-4E3C-8DF6-269BB1367072}"/>
              </a:ext>
            </a:extLst>
          </p:cNvPr>
          <p:cNvSpPr txBox="1">
            <a:spLocks/>
          </p:cNvSpPr>
          <p:nvPr/>
        </p:nvSpPr>
        <p:spPr>
          <a:xfrm>
            <a:off x="851956" y="4185342"/>
            <a:ext cx="546175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200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674D343-DBF3-408E-BD63-C1678CDFBDED}"/>
              </a:ext>
            </a:extLst>
          </p:cNvPr>
          <p:cNvSpPr txBox="1">
            <a:spLocks/>
          </p:cNvSpPr>
          <p:nvPr/>
        </p:nvSpPr>
        <p:spPr>
          <a:xfrm>
            <a:off x="851956" y="2321215"/>
            <a:ext cx="4420429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miễn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CBF06F2-5BE4-4905-9937-CACFF253596C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</p:spTree>
    <p:extLst>
      <p:ext uri="{BB962C8B-B14F-4D97-AF65-F5344CB8AC3E}">
        <p14:creationId xmlns:p14="http://schemas.microsoft.com/office/powerpoint/2010/main" val="4024804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2085CBC-A821-4B3A-B34D-80606FC8A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4" y="1617786"/>
            <a:ext cx="7014800" cy="35049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27" y="295422"/>
            <a:ext cx="6206022" cy="488692"/>
          </a:xfrm>
        </p:spPr>
        <p:txBody>
          <a:bodyPr/>
          <a:lstStyle/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Background subtraction: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B70E6A-456F-4DC7-B7CB-35F394301406}"/>
              </a:ext>
            </a:extLst>
          </p:cNvPr>
          <p:cNvSpPr txBox="1"/>
          <p:nvPr/>
        </p:nvSpPr>
        <p:spPr>
          <a:xfrm>
            <a:off x="3478585" y="1547448"/>
            <a:ext cx="2016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Ngưỡng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E5E3B1-1A70-4C03-B3AF-BCB73726F905}"/>
              </a:ext>
            </a:extLst>
          </p:cNvPr>
          <p:cNvSpPr txBox="1"/>
          <p:nvPr/>
        </p:nvSpPr>
        <p:spPr>
          <a:xfrm>
            <a:off x="242041" y="1034483"/>
            <a:ext cx="2388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475ABE-FB67-4107-8403-368301C17DF7}"/>
              </a:ext>
            </a:extLst>
          </p:cNvPr>
          <p:cNvSpPr txBox="1"/>
          <p:nvPr/>
        </p:nvSpPr>
        <p:spPr>
          <a:xfrm>
            <a:off x="344776" y="3234943"/>
            <a:ext cx="1906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960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70" y="548658"/>
            <a:ext cx="4793414" cy="409500"/>
          </a:xfrm>
        </p:spPr>
        <p:txBody>
          <a:bodyPr/>
          <a:lstStyle/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8A29F2-9577-4B1C-8D2C-8BE53E4010C5}"/>
              </a:ext>
            </a:extLst>
          </p:cNvPr>
          <p:cNvSpPr txBox="1">
            <a:spLocks/>
          </p:cNvSpPr>
          <p:nvPr/>
        </p:nvSpPr>
        <p:spPr>
          <a:xfrm>
            <a:off x="851955" y="1787388"/>
            <a:ext cx="520775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Tách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BA3AE9A-1758-4337-8AB2-BF55F966648E}"/>
              </a:ext>
            </a:extLst>
          </p:cNvPr>
          <p:cNvSpPr txBox="1">
            <a:spLocks/>
          </p:cNvSpPr>
          <p:nvPr/>
        </p:nvSpPr>
        <p:spPr>
          <a:xfrm>
            <a:off x="851956" y="1176419"/>
            <a:ext cx="695673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Chi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thấp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utoShape 2" descr="MediaPipe: Live ML Solutions và ứng dụng vẽ bằng Hands Gestures">
            <a:extLst>
              <a:ext uri="{FF2B5EF4-FFF2-40B4-BE49-F238E27FC236}">
                <a16:creationId xmlns:a16="http://schemas.microsoft.com/office/drawing/2014/main" id="{F10A7ECB-3252-4537-A50E-7F43A92E9C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22057" y="11348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4457" y="1287236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674D343-DBF3-408E-BD63-C1678CDFBDED}"/>
              </a:ext>
            </a:extLst>
          </p:cNvPr>
          <p:cNvSpPr txBox="1">
            <a:spLocks/>
          </p:cNvSpPr>
          <p:nvPr/>
        </p:nvSpPr>
        <p:spPr>
          <a:xfrm>
            <a:off x="851955" y="2367000"/>
            <a:ext cx="4420429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D478575-4D7E-4C35-B958-49D2BFAF6C06}"/>
              </a:ext>
            </a:extLst>
          </p:cNvPr>
          <p:cNvSpPr txBox="1">
            <a:spLocks/>
          </p:cNvSpPr>
          <p:nvPr/>
        </p:nvSpPr>
        <p:spPr>
          <a:xfrm>
            <a:off x="7196587" y="170307"/>
            <a:ext cx="2212825" cy="779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subtraction</a:t>
            </a:r>
          </a:p>
        </p:txBody>
      </p:sp>
    </p:spTree>
    <p:extLst>
      <p:ext uri="{BB962C8B-B14F-4D97-AF65-F5344CB8AC3E}">
        <p14:creationId xmlns:p14="http://schemas.microsoft.com/office/powerpoint/2010/main" val="743966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009EADD-CD20-40B2-9DA1-A80110887A27}"/>
              </a:ext>
            </a:extLst>
          </p:cNvPr>
          <p:cNvSpPr txBox="1">
            <a:spLocks/>
          </p:cNvSpPr>
          <p:nvPr/>
        </p:nvSpPr>
        <p:spPr>
          <a:xfrm>
            <a:off x="837887" y="1771664"/>
            <a:ext cx="3734113" cy="516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ràng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buộc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164A4F9-3C46-456C-81B6-C1E0DBAC9ACB}"/>
              </a:ext>
            </a:extLst>
          </p:cNvPr>
          <p:cNvSpPr txBox="1">
            <a:spLocks/>
          </p:cNvSpPr>
          <p:nvPr/>
        </p:nvSpPr>
        <p:spPr>
          <a:xfrm>
            <a:off x="232786" y="423022"/>
            <a:ext cx="520775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Khuyết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A612359-64B8-4E3C-8DF6-269BB1367072}"/>
              </a:ext>
            </a:extLst>
          </p:cNvPr>
          <p:cNvSpPr txBox="1">
            <a:spLocks/>
          </p:cNvSpPr>
          <p:nvPr/>
        </p:nvSpPr>
        <p:spPr>
          <a:xfrm>
            <a:off x="837887" y="1180907"/>
            <a:ext cx="47372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D478575-4D7E-4C35-B958-49D2BFAF6C06}"/>
              </a:ext>
            </a:extLst>
          </p:cNvPr>
          <p:cNvSpPr txBox="1">
            <a:spLocks/>
          </p:cNvSpPr>
          <p:nvPr/>
        </p:nvSpPr>
        <p:spPr>
          <a:xfrm>
            <a:off x="7196587" y="170307"/>
            <a:ext cx="2212825" cy="779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subtraction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CE8DBF-BB34-4E84-BF3D-A1D1A75B91ED}"/>
              </a:ext>
            </a:extLst>
          </p:cNvPr>
          <p:cNvSpPr txBox="1"/>
          <p:nvPr/>
        </p:nvSpPr>
        <p:spPr>
          <a:xfrm>
            <a:off x="1287358" y="2352765"/>
            <a:ext cx="47372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ền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tĩnh</a:t>
            </a:r>
            <a:r>
              <a:rPr lang="en-US" sz="240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áy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cố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endParaRPr lang="en-US" sz="2400" dirty="0">
              <a:solidFill>
                <a:srgbClr val="1B1B1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Ánh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endParaRPr lang="en-US" sz="2400" dirty="0">
              <a:solidFill>
                <a:srgbClr val="1B1B1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76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27" y="295422"/>
            <a:ext cx="6206022" cy="488692"/>
          </a:xfrm>
        </p:spPr>
        <p:txBody>
          <a:bodyPr/>
          <a:lstStyle/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biên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viền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E5E3B1-1A70-4C03-B3AF-BCB73726F905}"/>
              </a:ext>
            </a:extLst>
          </p:cNvPr>
          <p:cNvSpPr txBox="1"/>
          <p:nvPr/>
        </p:nvSpPr>
        <p:spPr>
          <a:xfrm>
            <a:off x="412827" y="1160929"/>
            <a:ext cx="4281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đích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7C6C016-ACA6-460E-8C3E-A5F84C4697F9}"/>
              </a:ext>
            </a:extLst>
          </p:cNvPr>
          <p:cNvSpPr txBox="1"/>
          <p:nvPr/>
        </p:nvSpPr>
        <p:spPr>
          <a:xfrm>
            <a:off x="844062" y="2073297"/>
            <a:ext cx="6464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365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27" y="295422"/>
            <a:ext cx="6206022" cy="488692"/>
          </a:xfrm>
        </p:spPr>
        <p:txBody>
          <a:bodyPr/>
          <a:lstStyle/>
          <a:p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2DB67A-386D-41C0-82B9-0886A1FE3D4A}"/>
              </a:ext>
            </a:extLst>
          </p:cNvPr>
          <p:cNvSpPr/>
          <p:nvPr/>
        </p:nvSpPr>
        <p:spPr>
          <a:xfrm>
            <a:off x="412827" y="902227"/>
            <a:ext cx="1533379" cy="57849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AF6DA3-E8C9-4DBE-A945-8D3A4FCAC730}"/>
              </a:ext>
            </a:extLst>
          </p:cNvPr>
          <p:cNvSpPr/>
          <p:nvPr/>
        </p:nvSpPr>
        <p:spPr>
          <a:xfrm>
            <a:off x="2636479" y="1177281"/>
            <a:ext cx="1252025" cy="55207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FB0B27-E817-4904-8168-3ED187AC234B}"/>
              </a:ext>
            </a:extLst>
          </p:cNvPr>
          <p:cNvSpPr/>
          <p:nvPr/>
        </p:nvSpPr>
        <p:spPr>
          <a:xfrm>
            <a:off x="4665602" y="1475032"/>
            <a:ext cx="1740878" cy="62777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viền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B1BB1E-CCD7-4512-AA8C-82F97B33EA12}"/>
              </a:ext>
            </a:extLst>
          </p:cNvPr>
          <p:cNvSpPr/>
          <p:nvPr/>
        </p:nvSpPr>
        <p:spPr>
          <a:xfrm>
            <a:off x="5214220" y="4426267"/>
            <a:ext cx="1153550" cy="48869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F54F6EC-5152-4288-BA12-CD9452B4F85D}"/>
              </a:ext>
            </a:extLst>
          </p:cNvPr>
          <p:cNvSpPr/>
          <p:nvPr/>
        </p:nvSpPr>
        <p:spPr>
          <a:xfrm>
            <a:off x="2352962" y="2627726"/>
            <a:ext cx="2089053" cy="62777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viền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mong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muốn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91AC5B-4775-48A8-AECA-FAA7EAA526D1}"/>
              </a:ext>
            </a:extLst>
          </p:cNvPr>
          <p:cNvSpPr/>
          <p:nvPr/>
        </p:nvSpPr>
        <p:spPr>
          <a:xfrm>
            <a:off x="2602665" y="3572970"/>
            <a:ext cx="1589649" cy="55207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ED12C1-A3B8-46C4-95FB-33BED95E80E9}"/>
              </a:ext>
            </a:extLst>
          </p:cNvPr>
          <p:cNvSpPr/>
          <p:nvPr/>
        </p:nvSpPr>
        <p:spPr>
          <a:xfrm>
            <a:off x="2602665" y="4394575"/>
            <a:ext cx="1589649" cy="55207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ouput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37E74C53-74B7-4FEF-82EC-DEBFA024A29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1946206" y="1191474"/>
            <a:ext cx="690273" cy="261846"/>
          </a:xfrm>
          <a:prstGeom prst="bentConnector3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638F6732-B425-4D8C-9EA2-17E6CBA9AB5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3888504" y="1453320"/>
            <a:ext cx="777098" cy="335598"/>
          </a:xfrm>
          <a:prstGeom prst="bentConnector3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3E5E2138-F340-48BC-8805-452F90A7285A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rot="5400000">
            <a:off x="4204304" y="1295989"/>
            <a:ext cx="524922" cy="2138552"/>
          </a:xfrm>
          <a:prstGeom prst="bentConnector3">
            <a:avLst>
              <a:gd name="adj1" fmla="val 5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1B41BF7-2025-41CD-AD53-407CEEBA4713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>
            <a:off x="3397489" y="3255498"/>
            <a:ext cx="1" cy="317472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86B2F47-D40F-4F71-BBA3-FE040C413BBD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3397490" y="4125046"/>
            <a:ext cx="0" cy="269529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35EBE3D2-F8E1-44C9-AA22-97A886042ABF}"/>
              </a:ext>
            </a:extLst>
          </p:cNvPr>
          <p:cNvCxnSpPr>
            <a:cxnSpLocks/>
            <a:stCxn id="13" idx="1"/>
            <a:endCxn id="17" idx="3"/>
          </p:cNvCxnSpPr>
          <p:nvPr/>
        </p:nvCxnSpPr>
        <p:spPr>
          <a:xfrm flipH="1">
            <a:off x="4192314" y="4670613"/>
            <a:ext cx="1021906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3874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E5E3B1-1A70-4C03-B3AF-BCB73726F905}"/>
              </a:ext>
            </a:extLst>
          </p:cNvPr>
          <p:cNvSpPr txBox="1"/>
          <p:nvPr/>
        </p:nvSpPr>
        <p:spPr>
          <a:xfrm>
            <a:off x="1127220" y="4484986"/>
            <a:ext cx="2388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 descr="A person with long hair&#10;&#10;Description automatically generated with low confidence">
            <a:extLst>
              <a:ext uri="{FF2B5EF4-FFF2-40B4-BE49-F238E27FC236}">
                <a16:creationId xmlns:a16="http://schemas.microsoft.com/office/drawing/2014/main" id="{B96F15DA-426B-4CC2-8827-C51A5BEB7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008" y="1730602"/>
            <a:ext cx="2464832" cy="2464832"/>
          </a:xfrm>
          <a:prstGeom prst="rect">
            <a:avLst/>
          </a:prstGeom>
        </p:spPr>
      </p:pic>
      <p:pic>
        <p:nvPicPr>
          <p:cNvPr id="22" name="Picture 21" descr="A picture containing shoji, indoor, window&#10;&#10;Description automatically generated">
            <a:extLst>
              <a:ext uri="{FF2B5EF4-FFF2-40B4-BE49-F238E27FC236}">
                <a16:creationId xmlns:a16="http://schemas.microsoft.com/office/drawing/2014/main" id="{0DD27B8F-AC2A-49DD-B2A8-0B40695D0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831" y="1740765"/>
            <a:ext cx="3674654" cy="245466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7C6C016-ACA6-460E-8C3E-A5F84C4697F9}"/>
              </a:ext>
            </a:extLst>
          </p:cNvPr>
          <p:cNvSpPr txBox="1"/>
          <p:nvPr/>
        </p:nvSpPr>
        <p:spPr>
          <a:xfrm>
            <a:off x="4433855" y="4484985"/>
            <a:ext cx="2388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9395AD-BA64-4EEB-BB40-E9506A70B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7173976-FFA7-4711-A959-46C74DF571FD}"/>
              </a:ext>
            </a:extLst>
          </p:cNvPr>
          <p:cNvSpPr txBox="1">
            <a:spLocks/>
          </p:cNvSpPr>
          <p:nvPr/>
        </p:nvSpPr>
        <p:spPr>
          <a:xfrm>
            <a:off x="536200" y="527014"/>
            <a:ext cx="5784772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1: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</a:p>
        </p:txBody>
      </p:sp>
    </p:spTree>
    <p:extLst>
      <p:ext uri="{BB962C8B-B14F-4D97-AF65-F5344CB8AC3E}">
        <p14:creationId xmlns:p14="http://schemas.microsoft.com/office/powerpoint/2010/main" val="8314676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erson with long hair&#10;&#10;Description automatically generated with low confidence">
            <a:extLst>
              <a:ext uri="{FF2B5EF4-FFF2-40B4-BE49-F238E27FC236}">
                <a16:creationId xmlns:a16="http://schemas.microsoft.com/office/drawing/2014/main" id="{B96F15DA-426B-4CC2-8827-C51A5BEB7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68" y="782589"/>
            <a:ext cx="1585506" cy="158550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E5E3B1-1A70-4C03-B3AF-BCB73726F905}"/>
              </a:ext>
            </a:extLst>
          </p:cNvPr>
          <p:cNvSpPr txBox="1"/>
          <p:nvPr/>
        </p:nvSpPr>
        <p:spPr>
          <a:xfrm>
            <a:off x="584433" y="4663412"/>
            <a:ext cx="1372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E9EE46-BD47-46C9-9F04-96EA6C93B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500" y="797575"/>
            <a:ext cx="1585039" cy="15890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A43E7F-0F88-4B70-9760-AF778635B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0500" y="2969876"/>
            <a:ext cx="1591113" cy="15890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58C67B3-0E33-41D1-B9B7-8191C2236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368" y="2969876"/>
            <a:ext cx="1581482" cy="158550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1D52C0F-D8DB-4D5C-B31B-265594DFC741}"/>
              </a:ext>
            </a:extLst>
          </p:cNvPr>
          <p:cNvCxnSpPr>
            <a:cxnSpLocks/>
          </p:cNvCxnSpPr>
          <p:nvPr/>
        </p:nvCxnSpPr>
        <p:spPr>
          <a:xfrm>
            <a:off x="2278966" y="1592119"/>
            <a:ext cx="113948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7649A2E-66A2-4A47-954E-A5B80A0C26F0}"/>
              </a:ext>
            </a:extLst>
          </p:cNvPr>
          <p:cNvSpPr txBox="1"/>
          <p:nvPr/>
        </p:nvSpPr>
        <p:spPr>
          <a:xfrm>
            <a:off x="484368" y="2406074"/>
            <a:ext cx="1581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A8C4BA-8A18-466E-8B51-72DAAF106F4C}"/>
              </a:ext>
            </a:extLst>
          </p:cNvPr>
          <p:cNvSpPr txBox="1"/>
          <p:nvPr/>
        </p:nvSpPr>
        <p:spPr>
          <a:xfrm>
            <a:off x="2415274" y="1076602"/>
            <a:ext cx="939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Canny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94BAF67-2353-47D7-9D76-F09D03447EAC}"/>
              </a:ext>
            </a:extLst>
          </p:cNvPr>
          <p:cNvCxnSpPr>
            <a:cxnSpLocks/>
          </p:cNvCxnSpPr>
          <p:nvPr/>
        </p:nvCxnSpPr>
        <p:spPr>
          <a:xfrm>
            <a:off x="5824023" y="1708754"/>
            <a:ext cx="0" cy="198785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2498DC3-8CEA-4F2F-ADFA-1770F1692418}"/>
              </a:ext>
            </a:extLst>
          </p:cNvPr>
          <p:cNvCxnSpPr>
            <a:cxnSpLocks/>
          </p:cNvCxnSpPr>
          <p:nvPr/>
        </p:nvCxnSpPr>
        <p:spPr>
          <a:xfrm flipH="1">
            <a:off x="5280709" y="3696608"/>
            <a:ext cx="57848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3276FCF-8F2C-44A8-BD18-F6732BE0962E}"/>
              </a:ext>
            </a:extLst>
          </p:cNvPr>
          <p:cNvCxnSpPr>
            <a:cxnSpLocks/>
          </p:cNvCxnSpPr>
          <p:nvPr/>
        </p:nvCxnSpPr>
        <p:spPr>
          <a:xfrm flipH="1">
            <a:off x="5380037" y="1708754"/>
            <a:ext cx="47952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08CCC06-29E4-4C6E-851F-C0FD6D3EA60C}"/>
              </a:ext>
            </a:extLst>
          </p:cNvPr>
          <p:cNvCxnSpPr>
            <a:cxnSpLocks/>
          </p:cNvCxnSpPr>
          <p:nvPr/>
        </p:nvCxnSpPr>
        <p:spPr>
          <a:xfrm flipH="1">
            <a:off x="2350726" y="3692769"/>
            <a:ext cx="1004419" cy="6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EECC49A-3B91-4BDF-AFA9-5A8101014AB9}"/>
              </a:ext>
            </a:extLst>
          </p:cNvPr>
          <p:cNvSpPr txBox="1"/>
          <p:nvPr/>
        </p:nvSpPr>
        <p:spPr>
          <a:xfrm>
            <a:off x="5859193" y="2304494"/>
            <a:ext cx="178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viền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4266D18-5516-448C-9370-BF2487E6802D}"/>
              </a:ext>
            </a:extLst>
          </p:cNvPr>
          <p:cNvSpPr txBox="1"/>
          <p:nvPr/>
        </p:nvSpPr>
        <p:spPr>
          <a:xfrm>
            <a:off x="5896069" y="2756217"/>
            <a:ext cx="1640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Tô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viền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F3058C-B46F-4830-A243-56AEA3BE1E19}"/>
              </a:ext>
            </a:extLst>
          </p:cNvPr>
          <p:cNvSpPr txBox="1"/>
          <p:nvPr/>
        </p:nvSpPr>
        <p:spPr>
          <a:xfrm>
            <a:off x="2509836" y="3125549"/>
            <a:ext cx="939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Blur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E00B018-0570-4854-A4BB-7B93D87258AC}"/>
              </a:ext>
            </a:extLst>
          </p:cNvPr>
          <p:cNvSpPr txBox="1"/>
          <p:nvPr/>
        </p:nvSpPr>
        <p:spPr>
          <a:xfrm>
            <a:off x="2134561" y="3882232"/>
            <a:ext cx="1640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giãn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988F74A-CB82-41A6-B27B-FF4119952008}"/>
              </a:ext>
            </a:extLst>
          </p:cNvPr>
          <p:cNvSpPr/>
          <p:nvPr/>
        </p:nvSpPr>
        <p:spPr>
          <a:xfrm>
            <a:off x="479841" y="2969876"/>
            <a:ext cx="1581481" cy="1585505"/>
          </a:xfrm>
          <a:prstGeom prst="rect">
            <a:avLst/>
          </a:pr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28604B9-F50B-4DF2-84B7-A43979C25A77}"/>
              </a:ext>
            </a:extLst>
          </p:cNvPr>
          <p:cNvSpPr/>
          <p:nvPr/>
        </p:nvSpPr>
        <p:spPr>
          <a:xfrm>
            <a:off x="3660501" y="2969876"/>
            <a:ext cx="1581482" cy="1583573"/>
          </a:xfrm>
          <a:prstGeom prst="rect">
            <a:avLst/>
          </a:pr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074277B1-B47A-4B35-BC82-B0E5D8C4AFFC}"/>
              </a:ext>
            </a:extLst>
          </p:cNvPr>
          <p:cNvSpPr txBox="1">
            <a:spLocks/>
          </p:cNvSpPr>
          <p:nvPr/>
        </p:nvSpPr>
        <p:spPr>
          <a:xfrm>
            <a:off x="349364" y="180808"/>
            <a:ext cx="5784772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2: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</a:p>
        </p:txBody>
      </p:sp>
    </p:spTree>
    <p:extLst>
      <p:ext uri="{BB962C8B-B14F-4D97-AF65-F5344CB8AC3E}">
        <p14:creationId xmlns:p14="http://schemas.microsoft.com/office/powerpoint/2010/main" val="127999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E5E3B1-1A70-4C03-B3AF-BCB73726F905}"/>
              </a:ext>
            </a:extLst>
          </p:cNvPr>
          <p:cNvSpPr txBox="1"/>
          <p:nvPr/>
        </p:nvSpPr>
        <p:spPr>
          <a:xfrm>
            <a:off x="2913120" y="2387084"/>
            <a:ext cx="1603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8AADAAA-2086-457C-9421-4591F8C67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318" y="1849900"/>
            <a:ext cx="1747301" cy="1756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34C9BE0-3FF1-466D-8057-167745A48696}"/>
              </a:ext>
            </a:extLst>
          </p:cNvPr>
          <p:cNvSpPr txBox="1"/>
          <p:nvPr/>
        </p:nvSpPr>
        <p:spPr>
          <a:xfrm>
            <a:off x="5704786" y="3802457"/>
            <a:ext cx="136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output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13C53FB6-95F8-44F7-9916-FF94C47CA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02" y="1589291"/>
            <a:ext cx="1869679" cy="1911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F918129A-1BE7-4BD6-A6D4-B62E700ED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746" y="497193"/>
            <a:ext cx="1869679" cy="1911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048DCE-95B2-49E5-8892-C8697AED5102}"/>
              </a:ext>
            </a:extLst>
          </p:cNvPr>
          <p:cNvCxnSpPr>
            <a:cxnSpLocks/>
          </p:cNvCxnSpPr>
          <p:nvPr/>
        </p:nvCxnSpPr>
        <p:spPr>
          <a:xfrm>
            <a:off x="4735017" y="1859257"/>
            <a:ext cx="436098" cy="3384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EBAC9AB-B1A6-4378-AED8-7835C20D3B3A}"/>
              </a:ext>
            </a:extLst>
          </p:cNvPr>
          <p:cNvCxnSpPr>
            <a:cxnSpLocks/>
          </p:cNvCxnSpPr>
          <p:nvPr/>
        </p:nvCxnSpPr>
        <p:spPr>
          <a:xfrm flipV="1">
            <a:off x="4722334" y="3156233"/>
            <a:ext cx="448781" cy="32311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945B1C5-ACCB-4449-82E3-9FC4BDE5F521}"/>
              </a:ext>
            </a:extLst>
          </p:cNvPr>
          <p:cNvCxnSpPr>
            <a:cxnSpLocks/>
          </p:cNvCxnSpPr>
          <p:nvPr/>
        </p:nvCxnSpPr>
        <p:spPr>
          <a:xfrm flipV="1">
            <a:off x="2178074" y="1753769"/>
            <a:ext cx="464208" cy="4067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DE55E0A-EFF0-4407-8511-C527EAA94255}"/>
              </a:ext>
            </a:extLst>
          </p:cNvPr>
          <p:cNvCxnSpPr>
            <a:cxnSpLocks/>
          </p:cNvCxnSpPr>
          <p:nvPr/>
        </p:nvCxnSpPr>
        <p:spPr>
          <a:xfrm>
            <a:off x="2191518" y="3031735"/>
            <a:ext cx="450764" cy="44761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C564F20-CADD-4D7C-9AF5-17B57EADE5FC}"/>
              </a:ext>
            </a:extLst>
          </p:cNvPr>
          <p:cNvSpPr txBox="1"/>
          <p:nvPr/>
        </p:nvSpPr>
        <p:spPr>
          <a:xfrm>
            <a:off x="420310" y="3606150"/>
            <a:ext cx="136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</a:p>
        </p:txBody>
      </p:sp>
      <p:pic>
        <p:nvPicPr>
          <p:cNvPr id="24" name="Picture 23" descr="A picture containing shoji, indoor, window&#10;&#10;Description automatically generated">
            <a:extLst>
              <a:ext uri="{FF2B5EF4-FFF2-40B4-BE49-F238E27FC236}">
                <a16:creationId xmlns:a16="http://schemas.microsoft.com/office/drawing/2014/main" id="{2705CBD5-DED5-4997-B432-530803BA15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9339" y="2860466"/>
            <a:ext cx="1851291" cy="191101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B0FBDDC-C2E0-41F7-A71F-EDD49C3B4C1E}"/>
              </a:ext>
            </a:extLst>
          </p:cNvPr>
          <p:cNvSpPr txBox="1"/>
          <p:nvPr/>
        </p:nvSpPr>
        <p:spPr>
          <a:xfrm>
            <a:off x="3185384" y="4739637"/>
            <a:ext cx="2310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AB76E9-C113-4FAB-A9D2-792BB29DEFE0}"/>
              </a:ext>
            </a:extLst>
          </p:cNvPr>
          <p:cNvSpPr/>
          <p:nvPr/>
        </p:nvSpPr>
        <p:spPr>
          <a:xfrm>
            <a:off x="139522" y="1589292"/>
            <a:ext cx="1869679" cy="1911010"/>
          </a:xfrm>
          <a:prstGeom prst="rect">
            <a:avLst/>
          </a:pr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0BC15142-1AC8-48BC-BCE8-A0D915C4C01D}"/>
              </a:ext>
            </a:extLst>
          </p:cNvPr>
          <p:cNvSpPr txBox="1">
            <a:spLocks/>
          </p:cNvSpPr>
          <p:nvPr/>
        </p:nvSpPr>
        <p:spPr>
          <a:xfrm>
            <a:off x="145224" y="148981"/>
            <a:ext cx="48015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b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 3: Tạo ảnh output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300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70" y="548658"/>
            <a:ext cx="4793414" cy="409500"/>
          </a:xfrm>
        </p:spPr>
        <p:txBody>
          <a:bodyPr/>
          <a:lstStyle/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BA3AE9A-1758-4337-8AB2-BF55F966648E}"/>
              </a:ext>
            </a:extLst>
          </p:cNvPr>
          <p:cNvSpPr txBox="1">
            <a:spLocks/>
          </p:cNvSpPr>
          <p:nvPr/>
        </p:nvSpPr>
        <p:spPr>
          <a:xfrm>
            <a:off x="851956" y="1176419"/>
            <a:ext cx="695673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009EADD-CD20-40B2-9DA1-A80110887A27}"/>
              </a:ext>
            </a:extLst>
          </p:cNvPr>
          <p:cNvSpPr txBox="1">
            <a:spLocks/>
          </p:cNvSpPr>
          <p:nvPr/>
        </p:nvSpPr>
        <p:spPr>
          <a:xfrm>
            <a:off x="809753" y="3763105"/>
            <a:ext cx="5207758" cy="411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realtime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utoShape 2" descr="MediaPipe: Live ML Solutions và ứng dụng vẽ bằng Hands Gestures">
            <a:extLst>
              <a:ext uri="{FF2B5EF4-FFF2-40B4-BE49-F238E27FC236}">
                <a16:creationId xmlns:a16="http://schemas.microsoft.com/office/drawing/2014/main" id="{F10A7ECB-3252-4537-A50E-7F43A92E9C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22057" y="11348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4457" y="1287236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164A4F9-3C46-456C-81B6-C1E0DBAC9ACB}"/>
              </a:ext>
            </a:extLst>
          </p:cNvPr>
          <p:cNvSpPr txBox="1">
            <a:spLocks/>
          </p:cNvSpPr>
          <p:nvPr/>
        </p:nvSpPr>
        <p:spPr>
          <a:xfrm>
            <a:off x="422699" y="2439780"/>
            <a:ext cx="479341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Khuyết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A612359-64B8-4E3C-8DF6-269BB1367072}"/>
              </a:ext>
            </a:extLst>
          </p:cNvPr>
          <p:cNvSpPr txBox="1">
            <a:spLocks/>
          </p:cNvSpPr>
          <p:nvPr/>
        </p:nvSpPr>
        <p:spPr>
          <a:xfrm>
            <a:off x="770563" y="4330902"/>
            <a:ext cx="6113039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thủ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200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2C71377-E456-43BD-95BA-CB82095232B4}"/>
              </a:ext>
            </a:extLst>
          </p:cNvPr>
          <p:cNvSpPr txBox="1">
            <a:spLocks/>
          </p:cNvSpPr>
          <p:nvPr/>
        </p:nvSpPr>
        <p:spPr>
          <a:xfrm>
            <a:off x="809753" y="3197423"/>
            <a:ext cx="5991976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phức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tạp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EC124AC-9036-4561-B8A0-14EC1392B89E}"/>
              </a:ext>
            </a:extLst>
          </p:cNvPr>
          <p:cNvSpPr txBox="1">
            <a:spLocks/>
          </p:cNvSpPr>
          <p:nvPr/>
        </p:nvSpPr>
        <p:spPr>
          <a:xfrm>
            <a:off x="851956" y="1689243"/>
            <a:ext cx="695673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Linh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561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19"/>
          <p:cNvGrpSpPr/>
          <p:nvPr/>
        </p:nvGrpSpPr>
        <p:grpSpPr>
          <a:xfrm>
            <a:off x="497464" y="375756"/>
            <a:ext cx="457190" cy="457120"/>
            <a:chOff x="1923675" y="1633650"/>
            <a:chExt cx="436000" cy="435975"/>
          </a:xfrm>
        </p:grpSpPr>
        <p:sp>
          <p:nvSpPr>
            <p:cNvPr id="127" name="Google Shape;127;p19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9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6" name="Google Shape;111;p17">
            <a:extLst>
              <a:ext uri="{FF2B5EF4-FFF2-40B4-BE49-F238E27FC236}">
                <a16:creationId xmlns:a16="http://schemas.microsoft.com/office/drawing/2014/main" id="{393506F3-4840-4ABC-A9C1-6E519761FD16}"/>
              </a:ext>
            </a:extLst>
          </p:cNvPr>
          <p:cNvSpPr txBox="1">
            <a:spLocks/>
          </p:cNvSpPr>
          <p:nvPr/>
        </p:nvSpPr>
        <p:spPr>
          <a:xfrm>
            <a:off x="1055589" y="425560"/>
            <a:ext cx="3522300" cy="1555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7200" dirty="0">
                <a:solidFill>
                  <a:srgbClr val="FFC107"/>
                </a:solidFill>
              </a:rPr>
              <a:t>A.</a:t>
            </a:r>
          </a:p>
          <a:p>
            <a:pPr algn="ctr"/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</a:p>
        </p:txBody>
      </p:sp>
      <p:sp>
        <p:nvSpPr>
          <p:cNvPr id="17" name="Google Shape;111;p17">
            <a:extLst>
              <a:ext uri="{FF2B5EF4-FFF2-40B4-BE49-F238E27FC236}">
                <a16:creationId xmlns:a16="http://schemas.microsoft.com/office/drawing/2014/main" id="{3ADF6AB0-52C7-49C3-8ABE-2F3ACD5A00FC}"/>
              </a:ext>
            </a:extLst>
          </p:cNvPr>
          <p:cNvSpPr txBox="1">
            <a:spLocks/>
          </p:cNvSpPr>
          <p:nvPr/>
        </p:nvSpPr>
        <p:spPr>
          <a:xfrm>
            <a:off x="4054590" y="2128628"/>
            <a:ext cx="3688088" cy="1555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7200" dirty="0">
                <a:solidFill>
                  <a:srgbClr val="FFC107"/>
                </a:solidFill>
              </a:rPr>
              <a:t>B.</a:t>
            </a:r>
          </a:p>
          <a:p>
            <a:pPr algn="ctr"/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  <p:sp>
        <p:nvSpPr>
          <p:cNvPr id="18" name="Google Shape;111;p17">
            <a:extLst>
              <a:ext uri="{FF2B5EF4-FFF2-40B4-BE49-F238E27FC236}">
                <a16:creationId xmlns:a16="http://schemas.microsoft.com/office/drawing/2014/main" id="{D36D42E3-00E9-4F63-BEF1-CADF080ED37F}"/>
              </a:ext>
            </a:extLst>
          </p:cNvPr>
          <p:cNvSpPr txBox="1">
            <a:spLocks/>
          </p:cNvSpPr>
          <p:nvPr/>
        </p:nvSpPr>
        <p:spPr>
          <a:xfrm>
            <a:off x="532290" y="3082495"/>
            <a:ext cx="3522300" cy="1555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7200" dirty="0">
                <a:solidFill>
                  <a:srgbClr val="FFC107"/>
                </a:solidFill>
              </a:rPr>
              <a:t>C.</a:t>
            </a:r>
          </a:p>
          <a:p>
            <a:pPr algn="ctr"/>
            <a:r>
              <a:rPr lang="en-US" dirty="0"/>
              <a:t>Demo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13" name="AutoShape 2" descr="MediaPipe: Live ML Solutions và ứng dụng vẽ bằng Hands Gestures">
            <a:extLst>
              <a:ext uri="{FF2B5EF4-FFF2-40B4-BE49-F238E27FC236}">
                <a16:creationId xmlns:a16="http://schemas.microsoft.com/office/drawing/2014/main" id="{F10A7ECB-3252-4537-A50E-7F43A92E9C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22057" y="11348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4457" y="1287236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164A4F9-3C46-456C-81B6-C1E0DBAC9ACB}"/>
              </a:ext>
            </a:extLst>
          </p:cNvPr>
          <p:cNvSpPr txBox="1">
            <a:spLocks/>
          </p:cNvSpPr>
          <p:nvPr/>
        </p:nvSpPr>
        <p:spPr>
          <a:xfrm>
            <a:off x="200839" y="344055"/>
            <a:ext cx="6600889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cứng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2C71377-E456-43BD-95BA-CB82095232B4}"/>
              </a:ext>
            </a:extLst>
          </p:cNvPr>
          <p:cNvSpPr txBox="1">
            <a:spLocks/>
          </p:cNvSpPr>
          <p:nvPr/>
        </p:nvSpPr>
        <p:spPr>
          <a:xfrm>
            <a:off x="1223751" y="4561102"/>
            <a:ext cx="6295431" cy="238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Clr>
                <a:schemeClr val="tx2">
                  <a:lumMod val="10000"/>
                </a:schemeClr>
              </a:buClr>
            </a:pP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sâu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LiDAR (iPhone)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977938-87D7-4B73-A34F-546FFB45B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p:pic>
        <p:nvPicPr>
          <p:cNvPr id="1026" name="Picture 2" descr="iPhone LiDAR 到底可以做什麼？這5款AR 應用一定要玩- 瘋先生">
            <a:extLst>
              <a:ext uri="{FF2B5EF4-FFF2-40B4-BE49-F238E27FC236}">
                <a16:creationId xmlns:a16="http://schemas.microsoft.com/office/drawing/2014/main" id="{C9E51D4F-AEF8-40CB-AB59-0B2151C92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594" y="906274"/>
            <a:ext cx="5322124" cy="2968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0001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219236" y="1516528"/>
            <a:ext cx="4268358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C107"/>
                </a:solidFill>
              </a:rPr>
              <a:t>C. Demo</a:t>
            </a:r>
            <a:endParaRPr sz="7200" dirty="0">
              <a:solidFill>
                <a:srgbClr val="FFC107"/>
              </a:solidFill>
            </a:endParaRPr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4294967295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90C5C0-8AAA-4948-901D-96F8C52866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7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50"/>
            <a:ext cx="647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5722"/>
                </a:solidFill>
              </a:rPr>
              <a:t>Cảm ơn thầy và các bạn!</a:t>
            </a:r>
            <a:endParaRPr sz="3600" dirty="0">
              <a:solidFill>
                <a:srgbClr val="FF5722"/>
              </a:solidFill>
            </a:endParaRPr>
          </a:p>
        </p:txBody>
      </p:sp>
      <p:sp>
        <p:nvSpPr>
          <p:cNvPr id="399" name="Google Shape;399;p37"/>
          <p:cNvSpPr txBox="1">
            <a:spLocks noGrp="1"/>
          </p:cNvSpPr>
          <p:nvPr>
            <p:ph type="subTitle" idx="4294967295"/>
          </p:nvPr>
        </p:nvSpPr>
        <p:spPr>
          <a:xfrm>
            <a:off x="685800" y="3163925"/>
            <a:ext cx="4531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/>
              <a:t>Any questions?</a:t>
            </a:r>
            <a:endParaRPr sz="3600" dirty="0"/>
          </a:p>
        </p:txBody>
      </p:sp>
      <p:grpSp>
        <p:nvGrpSpPr>
          <p:cNvPr id="401" name="Google Shape;401;p37"/>
          <p:cNvGrpSpPr/>
          <p:nvPr/>
        </p:nvGrpSpPr>
        <p:grpSpPr>
          <a:xfrm>
            <a:off x="785305" y="1555467"/>
            <a:ext cx="462632" cy="462632"/>
            <a:chOff x="1278900" y="2333250"/>
            <a:chExt cx="381175" cy="381175"/>
          </a:xfrm>
        </p:grpSpPr>
        <p:sp>
          <p:nvSpPr>
            <p:cNvPr id="402" name="Google Shape;402;p37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3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AEF48-EC94-4B82-9819-07DC9E34C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04" y="491674"/>
            <a:ext cx="4525296" cy="365011"/>
          </a:xfrm>
        </p:spPr>
        <p:txBody>
          <a:bodyPr/>
          <a:lstStyle/>
          <a:p>
            <a:r>
              <a:rPr lang="en-US" sz="2800" dirty="0">
                <a:solidFill>
                  <a:schemeClr val="tx2">
                    <a:lumMod val="10000"/>
                  </a:schemeClr>
                </a:solidFill>
              </a:rPr>
              <a:t>A.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</a:rPr>
              <a:t>Giới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</a:rPr>
              <a:t>thiệu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</a:rPr>
              <a:t>đề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</a:rPr>
              <a:t>tài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</a:rPr>
              <a:t>: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527653-B814-4A75-840A-059715FB8A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1026" name="Picture 2" descr="How to Change Background of Photo Online - Super Dev Resources">
            <a:extLst>
              <a:ext uri="{FF2B5EF4-FFF2-40B4-BE49-F238E27FC236}">
                <a16:creationId xmlns:a16="http://schemas.microsoft.com/office/drawing/2014/main" id="{48667DF3-3036-4CA6-8F5C-043A0435B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542" y="1153886"/>
            <a:ext cx="6712857" cy="3648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17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28" y="374614"/>
            <a:ext cx="4801500" cy="409500"/>
          </a:xfrm>
        </p:spPr>
        <p:txBody>
          <a:bodyPr/>
          <a:lstStyle/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33EED05-B6C5-4F2B-9F51-2A8E3953D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15" y="1071052"/>
            <a:ext cx="6335485" cy="15706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3F49A30-B86C-406E-B307-B2B254DC6140}"/>
              </a:ext>
            </a:extLst>
          </p:cNvPr>
          <p:cNvSpPr txBox="1"/>
          <p:nvPr/>
        </p:nvSpPr>
        <p:spPr>
          <a:xfrm>
            <a:off x="739885" y="4072448"/>
            <a:ext cx="4572000" cy="311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u="sng" dirty="0">
                <a:solidFill>
                  <a:srgbClr val="0563C1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https://google.github.io/mediapipe/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4A1DF5-510C-42AA-AFD7-F4B5F9E60393}"/>
              </a:ext>
            </a:extLst>
          </p:cNvPr>
          <p:cNvSpPr txBox="1"/>
          <p:nvPr/>
        </p:nvSpPr>
        <p:spPr>
          <a:xfrm>
            <a:off x="739885" y="2928669"/>
            <a:ext cx="67418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iải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quyết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bài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toán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nổi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bật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lĩnh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vực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Computer Vision -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Thị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giác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máy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tính</a:t>
            </a:r>
            <a:r>
              <a:rPr lang="en-US" sz="1800" spc="-5" dirty="0">
                <a:solidFill>
                  <a:srgbClr val="1B1B1B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226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B5069-79AA-42C8-8383-62DCF3C51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600" y="481750"/>
            <a:ext cx="4801500" cy="409500"/>
          </a:xfrm>
        </p:spPr>
        <p:txBody>
          <a:bodyPr/>
          <a:lstStyle/>
          <a:p>
            <a:r>
              <a:rPr lang="en-US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3200" dirty="0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elfie-segmentation:</a:t>
            </a:r>
            <a:endParaRPr lang="en-US" sz="32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9AFC68-27FE-45D8-A070-AECAEFDD81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2050" name="Picture 2" descr="Google introduces Entity Extraction, Selfie Segmentation APIs to ML Kit">
            <a:extLst>
              <a:ext uri="{FF2B5EF4-FFF2-40B4-BE49-F238E27FC236}">
                <a16:creationId xmlns:a16="http://schemas.microsoft.com/office/drawing/2014/main" id="{2B366EAC-E0EC-405F-8644-1B57D9F8DD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600" y="1995488"/>
            <a:ext cx="6698343" cy="295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ED113A-E6C2-469D-90E1-7D8DC456C2B6}"/>
              </a:ext>
            </a:extLst>
          </p:cNvPr>
          <p:cNvSpPr txBox="1"/>
          <p:nvPr/>
        </p:nvSpPr>
        <p:spPr>
          <a:xfrm>
            <a:off x="896872" y="1120203"/>
            <a:ext cx="5370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Mediapipe’s</a:t>
            </a:r>
            <a:r>
              <a:rPr lang="en-US" sz="1800" dirty="0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selfie segmentation </a:t>
            </a:r>
            <a:r>
              <a:rPr lang="en-US" sz="1800" dirty="0" err="1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giúp</a:t>
            </a:r>
            <a:r>
              <a:rPr lang="en-US" sz="1800" dirty="0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tách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con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khỏi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nền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 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38FAB46-BC07-4195-8B11-F2CE5E418BEE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</p:spTree>
    <p:extLst>
      <p:ext uri="{BB962C8B-B14F-4D97-AF65-F5344CB8AC3E}">
        <p14:creationId xmlns:p14="http://schemas.microsoft.com/office/powerpoint/2010/main" val="1506110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18B29-B97B-41ED-895F-222E59538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343" y="389129"/>
            <a:ext cx="5088086" cy="409500"/>
          </a:xfrm>
        </p:spPr>
        <p:txBody>
          <a:bodyPr/>
          <a:lstStyle/>
          <a:p>
            <a:r>
              <a:rPr lang="en-US" sz="32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4432E4-454F-4322-9479-07D8202CED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5F4F816B-00D1-4852-9280-09103F881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72" y="798629"/>
            <a:ext cx="6893957" cy="406365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7603BD7-2F93-4122-BFD5-C43A8796CE99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</p:spTree>
    <p:extLst>
      <p:ext uri="{BB962C8B-B14F-4D97-AF65-F5344CB8AC3E}">
        <p14:creationId xmlns:p14="http://schemas.microsoft.com/office/powerpoint/2010/main" val="4074417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175A-B673-48C2-B206-DF10E6D17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200" y="527014"/>
            <a:ext cx="5784772" cy="409500"/>
          </a:xfrm>
        </p:spPr>
        <p:txBody>
          <a:bodyPr/>
          <a:lstStyle/>
          <a:p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1: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CD7423-3007-4358-AB2A-D22B7ACBA6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D2D8D94-1934-4DAA-BA48-C438A935D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13" y="1491477"/>
            <a:ext cx="2213340" cy="226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indoor, wall, area, furniture&#10;&#10;Description automatically generated">
            <a:extLst>
              <a:ext uri="{FF2B5EF4-FFF2-40B4-BE49-F238E27FC236}">
                <a16:creationId xmlns:a16="http://schemas.microsoft.com/office/drawing/2014/main" id="{7CDBD217-D9FC-44C3-B7C9-E8F689978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4748" y="1491477"/>
            <a:ext cx="4138293" cy="22828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8C1410-56C5-4F7C-B9F0-6D67E4B18A47}"/>
              </a:ext>
            </a:extLst>
          </p:cNvPr>
          <p:cNvSpPr txBox="1"/>
          <p:nvPr/>
        </p:nvSpPr>
        <p:spPr>
          <a:xfrm>
            <a:off x="637623" y="3926356"/>
            <a:ext cx="1908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8506F0-3083-4F89-AFBB-7A7944FB1107}"/>
              </a:ext>
            </a:extLst>
          </p:cNvPr>
          <p:cNvSpPr txBox="1"/>
          <p:nvPr/>
        </p:nvSpPr>
        <p:spPr>
          <a:xfrm>
            <a:off x="4412342" y="3929138"/>
            <a:ext cx="1908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A7CBB1A-1667-48E2-87E8-1A9340E95E07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</p:spTree>
    <p:extLst>
      <p:ext uri="{BB962C8B-B14F-4D97-AF65-F5344CB8AC3E}">
        <p14:creationId xmlns:p14="http://schemas.microsoft.com/office/powerpoint/2010/main" val="3142376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58EE0-9CBA-4AEE-A239-DF91DFF59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423802"/>
            <a:ext cx="7230794" cy="409500"/>
          </a:xfrm>
        </p:spPr>
        <p:txBody>
          <a:bodyPr/>
          <a:lstStyle/>
          <a:p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2: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mask: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F765BF-1752-489B-9D4B-1CD67A7EDB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F5B409A-E748-450E-B8FA-46D1144C0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300" y="1040021"/>
            <a:ext cx="2997200" cy="306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BDEC7E-6378-42F6-B38E-AE59E6CEC000}"/>
              </a:ext>
            </a:extLst>
          </p:cNvPr>
          <p:cNvSpPr txBox="1"/>
          <p:nvPr/>
        </p:nvSpPr>
        <p:spPr>
          <a:xfrm>
            <a:off x="1002490" y="4288186"/>
            <a:ext cx="1944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0E1064-F541-4F38-A2C8-80962BE307DC}"/>
              </a:ext>
            </a:extLst>
          </p:cNvPr>
          <p:cNvSpPr txBox="1"/>
          <p:nvPr/>
        </p:nvSpPr>
        <p:spPr>
          <a:xfrm>
            <a:off x="4529461" y="4288186"/>
            <a:ext cx="1944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E179AD-88A4-4192-93B6-9DA661A6D529}"/>
              </a:ext>
            </a:extLst>
          </p:cNvPr>
          <p:cNvSpPr/>
          <p:nvPr/>
        </p:nvSpPr>
        <p:spPr>
          <a:xfrm>
            <a:off x="3646298" y="1040021"/>
            <a:ext cx="2997200" cy="30634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E4100F7-93A1-4ADF-A29D-0EA676B63218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488D0A2-47DF-4C01-A776-BD6A6D142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6297" y="1040021"/>
            <a:ext cx="2997201" cy="306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999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1BA96-5611-4D98-990C-E35CF6080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34" y="180950"/>
            <a:ext cx="4801500" cy="409500"/>
          </a:xfrm>
        </p:spPr>
        <p:txBody>
          <a:bodyPr/>
          <a:lstStyle/>
          <a:p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3: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output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09D1AD-A7D0-451B-9205-F7521B2DB0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6B2E9FA-C870-4FEB-AF9E-E3A3FEB9D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5510" y="1781904"/>
            <a:ext cx="1869679" cy="1911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2E0BB0-ADE3-46FC-A69D-4A56309FD77A}"/>
              </a:ext>
            </a:extLst>
          </p:cNvPr>
          <p:cNvSpPr txBox="1"/>
          <p:nvPr/>
        </p:nvSpPr>
        <p:spPr>
          <a:xfrm>
            <a:off x="5711820" y="3815849"/>
            <a:ext cx="136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output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7F8D8BD-FB2C-42DC-B146-B556A46CEC72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72891F5-1549-4CF7-9AE1-5FC9085F4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02" y="1589291"/>
            <a:ext cx="1869679" cy="1911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picture containing indoor, wall, area, furniture&#10;&#10;Description automatically generated">
            <a:extLst>
              <a:ext uri="{FF2B5EF4-FFF2-40B4-BE49-F238E27FC236}">
                <a16:creationId xmlns:a16="http://schemas.microsoft.com/office/drawing/2014/main" id="{4FD1F926-E5E7-4642-87BF-8DCDA4A271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0943" y="2849001"/>
            <a:ext cx="1869679" cy="1911012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AB2AE3B0-85F7-4EA1-8511-8D59DEFE4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746" y="497193"/>
            <a:ext cx="1869679" cy="1911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D02E876-82AF-4337-B4B2-418AB98F0E23}"/>
              </a:ext>
            </a:extLst>
          </p:cNvPr>
          <p:cNvSpPr/>
          <p:nvPr/>
        </p:nvSpPr>
        <p:spPr>
          <a:xfrm>
            <a:off x="129303" y="1589291"/>
            <a:ext cx="1869678" cy="1911010"/>
          </a:xfrm>
          <a:prstGeom prst="rect">
            <a:avLst/>
          </a:pr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B3359AF-FBCA-4952-90BD-5F76FD63CFE9}"/>
              </a:ext>
            </a:extLst>
          </p:cNvPr>
          <p:cNvCxnSpPr>
            <a:cxnSpLocks/>
          </p:cNvCxnSpPr>
          <p:nvPr/>
        </p:nvCxnSpPr>
        <p:spPr>
          <a:xfrm>
            <a:off x="4735017" y="1859257"/>
            <a:ext cx="436098" cy="3384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02D4DC8-6895-4662-BCD5-A6E9013D1929}"/>
              </a:ext>
            </a:extLst>
          </p:cNvPr>
          <p:cNvCxnSpPr>
            <a:cxnSpLocks/>
          </p:cNvCxnSpPr>
          <p:nvPr/>
        </p:nvCxnSpPr>
        <p:spPr>
          <a:xfrm flipV="1">
            <a:off x="4735017" y="3156232"/>
            <a:ext cx="436098" cy="3440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057BC59-DC30-4A77-B71E-07B5CDAEB92B}"/>
              </a:ext>
            </a:extLst>
          </p:cNvPr>
          <p:cNvCxnSpPr>
            <a:cxnSpLocks/>
          </p:cNvCxnSpPr>
          <p:nvPr/>
        </p:nvCxnSpPr>
        <p:spPr>
          <a:xfrm flipV="1">
            <a:off x="2178074" y="1753769"/>
            <a:ext cx="464208" cy="4067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D3937B-37DB-4856-AEC3-D8C45D853BFB}"/>
              </a:ext>
            </a:extLst>
          </p:cNvPr>
          <p:cNvCxnSpPr>
            <a:cxnSpLocks/>
          </p:cNvCxnSpPr>
          <p:nvPr/>
        </p:nvCxnSpPr>
        <p:spPr>
          <a:xfrm>
            <a:off x="2191518" y="3031735"/>
            <a:ext cx="419123" cy="3372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87923A4-7976-4DEE-9297-E2D00C968CD9}"/>
              </a:ext>
            </a:extLst>
          </p:cNvPr>
          <p:cNvSpPr txBox="1"/>
          <p:nvPr/>
        </p:nvSpPr>
        <p:spPr>
          <a:xfrm>
            <a:off x="420310" y="3606150"/>
            <a:ext cx="136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1196237-DA52-4457-9E7D-3E3C6052271E}"/>
              </a:ext>
            </a:extLst>
          </p:cNvPr>
          <p:cNvSpPr txBox="1"/>
          <p:nvPr/>
        </p:nvSpPr>
        <p:spPr>
          <a:xfrm>
            <a:off x="3117136" y="4777884"/>
            <a:ext cx="122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DE65CDA-4710-48D7-BDD1-23320C242063}"/>
              </a:ext>
            </a:extLst>
          </p:cNvPr>
          <p:cNvSpPr txBox="1"/>
          <p:nvPr/>
        </p:nvSpPr>
        <p:spPr>
          <a:xfrm>
            <a:off x="2963610" y="2385404"/>
            <a:ext cx="1457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151498"/>
      </p:ext>
    </p:extLst>
  </p:cSld>
  <p:clrMapOvr>
    <a:masterClrMapping/>
  </p:clrMapOvr>
</p:sld>
</file>

<file path=ppt/theme/theme1.xml><?xml version="1.0" encoding="utf-8"?>
<a:theme xmlns:a="http://schemas.openxmlformats.org/drawingml/2006/main" name="Arviragus template">
  <a:themeElements>
    <a:clrScheme name="Custom 347">
      <a:dk1>
        <a:srgbClr val="666666"/>
      </a:dk1>
      <a:lt1>
        <a:srgbClr val="FFFFFF"/>
      </a:lt1>
      <a:dk2>
        <a:srgbClr val="999999"/>
      </a:dk2>
      <a:lt2>
        <a:srgbClr val="DCE2E7"/>
      </a:lt2>
      <a:accent1>
        <a:srgbClr val="8BC34A"/>
      </a:accent1>
      <a:accent2>
        <a:srgbClr val="00BCD4"/>
      </a:accent2>
      <a:accent3>
        <a:srgbClr val="9C27B0"/>
      </a:accent3>
      <a:accent4>
        <a:srgbClr val="E91E63"/>
      </a:accent4>
      <a:accent5>
        <a:srgbClr val="FF9800"/>
      </a:accent5>
      <a:accent6>
        <a:srgbClr val="FFEB3B"/>
      </a:accent6>
      <a:hlink>
        <a:srgbClr val="2196F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769</TotalTime>
  <Words>483</Words>
  <Application>Microsoft Office PowerPoint</Application>
  <PresentationFormat>On-screen Show (16:9)</PresentationFormat>
  <Paragraphs>125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Times New Roman</vt:lpstr>
      <vt:lpstr>Arial</vt:lpstr>
      <vt:lpstr>Cambria</vt:lpstr>
      <vt:lpstr>Calibri</vt:lpstr>
      <vt:lpstr>Karla</vt:lpstr>
      <vt:lpstr>Wingdings</vt:lpstr>
      <vt:lpstr>Montserrat</vt:lpstr>
      <vt:lpstr>Arviragus template</vt:lpstr>
      <vt:lpstr>BACKGROUND REPLACEMENT</vt:lpstr>
      <vt:lpstr>PowerPoint Presentation</vt:lpstr>
      <vt:lpstr>A. Giới thiệu đề tài: </vt:lpstr>
      <vt:lpstr>I. MediaPipe:</vt:lpstr>
      <vt:lpstr>Selfie-segmentation:</vt:lpstr>
      <vt:lpstr>Các bước thực hiện:</vt:lpstr>
      <vt:lpstr>Bước 1: Chọn ảnh nhân vật và nền:  </vt:lpstr>
      <vt:lpstr>Bước 2: Dùng mediapipe để tìm tạo ảnh mask:</vt:lpstr>
      <vt:lpstr>Bước 3: Tạo ảnh output</vt:lpstr>
      <vt:lpstr>Ưu điểm:</vt:lpstr>
      <vt:lpstr>2. Background subtraction:</vt:lpstr>
      <vt:lpstr>Ưu điểm:</vt:lpstr>
      <vt:lpstr>PowerPoint Presentation</vt:lpstr>
      <vt:lpstr>3. Tìm biên cạnh và viền:</vt:lpstr>
      <vt:lpstr>Các bước thực hiện:</vt:lpstr>
      <vt:lpstr>PowerPoint Presentation</vt:lpstr>
      <vt:lpstr>PowerPoint Presentation</vt:lpstr>
      <vt:lpstr>PowerPoint Presentation</vt:lpstr>
      <vt:lpstr>Ưu điểm:</vt:lpstr>
      <vt:lpstr>PowerPoint Presentation</vt:lpstr>
      <vt:lpstr>C. Demo</vt:lpstr>
      <vt:lpstr>Cảm ơn thầy và các bạn!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Phạm Thành Luân</cp:lastModifiedBy>
  <cp:revision>24</cp:revision>
  <dcterms:modified xsi:type="dcterms:W3CDTF">2022-01-03T14:05:26Z</dcterms:modified>
</cp:coreProperties>
</file>